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3"/>
  </p:notesMasterIdLst>
  <p:sldIdLst>
    <p:sldId id="314" r:id="rId6"/>
    <p:sldId id="318" r:id="rId7"/>
    <p:sldId id="317" r:id="rId8"/>
    <p:sldId id="319" r:id="rId9"/>
    <p:sldId id="320" r:id="rId10"/>
    <p:sldId id="321" r:id="rId11"/>
    <p:sldId id="322" r:id="rId12"/>
    <p:sldId id="323" r:id="rId13"/>
    <p:sldId id="324" r:id="rId14"/>
    <p:sldId id="325" r:id="rId15"/>
    <p:sldId id="326" r:id="rId16"/>
    <p:sldId id="327" r:id="rId17"/>
    <p:sldId id="309" r:id="rId18"/>
    <p:sldId id="328" r:id="rId19"/>
    <p:sldId id="329" r:id="rId20"/>
    <p:sldId id="330" r:id="rId21"/>
    <p:sldId id="331" r:id="rId22"/>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332" y="-8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02/08/2017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Supply and the labour market</a:t>
            </a:r>
            <a:endParaRPr lang="en-GB"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3.9  </a:t>
            </a:r>
            <a:r>
              <a:rPr lang="en-GB" dirty="0"/>
              <a:t>Productivity growth appears to have slowed in </a:t>
            </a:r>
            <a:r>
              <a:rPr lang="en-GB" dirty="0" smtClean="0"/>
              <a:t/>
            </a:r>
            <a:br>
              <a:rPr lang="en-GB" dirty="0" smtClean="0"/>
            </a:br>
            <a:r>
              <a:rPr lang="en-GB" dirty="0" smtClean="0"/>
              <a:t>2017 </a:t>
            </a:r>
            <a:r>
              <a:rPr lang="en-GB" dirty="0"/>
              <a:t>H1</a:t>
            </a:r>
          </a:p>
          <a:p>
            <a:pPr lvl="2"/>
            <a:r>
              <a:rPr lang="en-GB" dirty="0"/>
              <a:t>Hourly labour productivity</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a:t>
            </a:r>
            <a:r>
              <a:rPr lang="en-GB" dirty="0"/>
              <a:t>a)	GDP is based on the </a:t>
            </a:r>
            <a:r>
              <a:rPr lang="en-GB" dirty="0" err="1"/>
              <a:t>backcast</a:t>
            </a:r>
            <a:r>
              <a:rPr lang="en-GB" dirty="0"/>
              <a:t> for the final estimate of GDP.  The diamond shows Bank staff’s projection for 2017 Q2.</a:t>
            </a:r>
          </a:p>
        </p:txBody>
      </p:sp>
      <p:pic>
        <p:nvPicPr>
          <p:cNvPr id="9218" name="Picture 2" descr="S:\Current publications\IR August 2017\Section 3\Powerpoint_PNGs\Chart 3_9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841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3.10  </a:t>
            </a:r>
            <a:r>
              <a:rPr lang="en-GB" dirty="0"/>
              <a:t>Real wages have grown broadly in line with productivity since 2008</a:t>
            </a:r>
          </a:p>
          <a:p>
            <a:pPr lvl="2"/>
            <a:r>
              <a:rPr lang="en-GB" dirty="0"/>
              <a:t>Private sector real product wages and labour productivity</a:t>
            </a:r>
            <a:r>
              <a:rPr lang="en-GB" baseline="30000" dirty="0"/>
              <a:t>(a)</a:t>
            </a:r>
            <a:endParaRPr lang="en-GB" dirty="0"/>
          </a:p>
          <a:p>
            <a:endParaRPr lang="en-GB" dirty="0"/>
          </a:p>
        </p:txBody>
      </p:sp>
      <p:sp>
        <p:nvSpPr>
          <p:cNvPr id="5" name="Text Placeholder 4"/>
          <p:cNvSpPr>
            <a:spLocks noGrp="1"/>
          </p:cNvSpPr>
          <p:nvPr>
            <p:ph type="body" sz="quarter" idx="16"/>
          </p:nvPr>
        </p:nvSpPr>
        <p:spPr/>
        <p:txBody>
          <a:bodyPr/>
          <a:lstStyle/>
          <a:p>
            <a:r>
              <a:rPr lang="en-GB" dirty="0" smtClean="0"/>
              <a:t>(</a:t>
            </a:r>
            <a:r>
              <a:rPr lang="en-GB" dirty="0"/>
              <a:t>a)	The diamonds shows Bank staff’s projections for 2017 Q2.</a:t>
            </a:r>
          </a:p>
          <a:p>
            <a:r>
              <a:rPr lang="en-GB" dirty="0"/>
              <a:t>(b)	Market sector output divided by private sector employment, based on the </a:t>
            </a:r>
            <a:r>
              <a:rPr lang="en-GB" dirty="0" err="1"/>
              <a:t>backcast</a:t>
            </a:r>
            <a:r>
              <a:rPr lang="en-GB" dirty="0"/>
              <a:t> for the final estimate of GDP.  Employment data have been adjusted for reclassifications between public and private sector employment.</a:t>
            </a:r>
          </a:p>
          <a:p>
            <a:r>
              <a:rPr lang="en-GB" dirty="0"/>
              <a:t>(c)	Average weekly earnings in the private sector divided by the market sector output deflator.</a:t>
            </a:r>
          </a:p>
        </p:txBody>
      </p:sp>
      <p:pic>
        <p:nvPicPr>
          <p:cNvPr id="10242" name="Picture 2" descr="S:\Current publications\IR August 2017\Section 3\Powerpoint_PNGs\Chart 3_10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8346" y="1359666"/>
            <a:ext cx="5485192" cy="4459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870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3.11  </a:t>
            </a:r>
            <a:r>
              <a:rPr lang="en-GB" dirty="0"/>
              <a:t>The labour share of income has fallen in recent quarters</a:t>
            </a:r>
          </a:p>
          <a:p>
            <a:pPr lvl="2"/>
            <a:r>
              <a:rPr lang="en-GB" dirty="0"/>
              <a:t>Private sector labour share of income</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a:t>
            </a:r>
            <a:r>
              <a:rPr lang="en-GB" dirty="0"/>
              <a:t>a)	The labour share is based on total compensation of employees less general government compensation of employees, plus an estimate of self-employment income, divided by market sector output.  Self-employment income is estimated from mixed income, assuming that the share of employment income in that is the same as the share of employee compensation in nominal GDP less mixed income.  The diamond shows Bank staff’s projection for 2017 Q2.</a:t>
            </a:r>
          </a:p>
        </p:txBody>
      </p:sp>
      <p:pic>
        <p:nvPicPr>
          <p:cNvPr id="11266" name="Picture 2" descr="S:\Current publications\IR August 2017\Section 3\Powerpoint_PNGs\Chart 3_11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18136"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375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3.A  </a:t>
            </a:r>
            <a:r>
              <a:rPr lang="en-GB" dirty="0"/>
              <a:t>Employment growth appears to have slowed in 2017 Q2</a:t>
            </a:r>
          </a:p>
          <a:p>
            <a:pPr lvl="2"/>
            <a:r>
              <a:rPr lang="en-GB" dirty="0"/>
              <a:t>Employment growth</a:t>
            </a:r>
          </a:p>
        </p:txBody>
      </p:sp>
      <p:sp>
        <p:nvSpPr>
          <p:cNvPr id="3" name="Text Placeholder 2"/>
          <p:cNvSpPr>
            <a:spLocks noGrp="1"/>
          </p:cNvSpPr>
          <p:nvPr>
            <p:ph type="body" sz="quarter" idx="16"/>
          </p:nvPr>
        </p:nvSpPr>
        <p:spPr/>
        <p:txBody>
          <a:bodyPr/>
          <a:lstStyle/>
          <a:p>
            <a:r>
              <a:rPr lang="en-GB" dirty="0" smtClean="0"/>
              <a:t>(</a:t>
            </a:r>
            <a:r>
              <a:rPr lang="en-GB" dirty="0"/>
              <a:t>a)	Changes relative to the previous quarter.  Figure for 2017 Q2 is Bank staff’s projection, based on data to May.</a:t>
            </a:r>
          </a:p>
          <a:p>
            <a:r>
              <a:rPr lang="en-GB" dirty="0"/>
              <a:t>(b)	Other comprises unpaid family workers and those on government-supported training and employment programmes classified as being in employment.</a:t>
            </a: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68" t="5476" r="1639" b="26400"/>
          <a:stretch/>
        </p:blipFill>
        <p:spPr bwMode="auto">
          <a:xfrm>
            <a:off x="292099" y="1371600"/>
            <a:ext cx="85947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8141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3.B  </a:t>
            </a:r>
            <a:r>
              <a:rPr lang="en-GB" dirty="0"/>
              <a:t>Indicators suggest that the labour market has tightened further</a:t>
            </a:r>
          </a:p>
          <a:p>
            <a:pPr lvl="2"/>
            <a:r>
              <a:rPr lang="en-GB" dirty="0"/>
              <a:t>Indicators of labour market tightness</a:t>
            </a:r>
          </a:p>
        </p:txBody>
      </p:sp>
      <p:sp>
        <p:nvSpPr>
          <p:cNvPr id="3" name="Text Placeholder 2"/>
          <p:cNvSpPr>
            <a:spLocks noGrp="1"/>
          </p:cNvSpPr>
          <p:nvPr>
            <p:ph type="body" sz="quarter" idx="16"/>
          </p:nvPr>
        </p:nvSpPr>
        <p:spPr>
          <a:xfrm>
            <a:off x="292099" y="5810250"/>
            <a:ext cx="8689975" cy="1047751"/>
          </a:xfrm>
        </p:spPr>
        <p:txBody>
          <a:bodyPr/>
          <a:lstStyle/>
          <a:p>
            <a:r>
              <a:rPr lang="en-GB" dirty="0" smtClean="0"/>
              <a:t>Sources</a:t>
            </a:r>
            <a:r>
              <a:rPr lang="en-GB" dirty="0"/>
              <a:t>:  Bank of England, BCC, CBI, CBI/PwC, Labour Force Survey (LFS), ONS and Bank calculations</a:t>
            </a:r>
            <a:r>
              <a:rPr lang="en-GB" dirty="0" smtClean="0"/>
              <a:t>.</a:t>
            </a:r>
          </a:p>
          <a:p>
            <a:endParaRPr lang="en-GB" dirty="0"/>
          </a:p>
          <a:p>
            <a:r>
              <a:rPr lang="en-GB" dirty="0"/>
              <a:t>(a)	Figures for 2017 Q2 are for the three months to May.</a:t>
            </a:r>
          </a:p>
          <a:p>
            <a:r>
              <a:rPr lang="en-GB" dirty="0"/>
              <a:t>(b)	The number of people unemployed for more than twelve months divided by the economically active population.</a:t>
            </a:r>
          </a:p>
          <a:p>
            <a:r>
              <a:rPr lang="en-GB" dirty="0"/>
              <a:t>(c)	Number of people reporting to the LFS that they are working part-time because they could not find a full-time job, as a percentage of LFS total employment.  Rolling three-month measure.</a:t>
            </a:r>
          </a:p>
          <a:p>
            <a:r>
              <a:rPr lang="en-GB" dirty="0"/>
              <a:t>(d)	Number of net additional hours that the currently employed report that they would like to work, on average, per week calculated from LFS microdata.  Data are non seasonally adjusted.  Calculation based on Bell, D and </a:t>
            </a:r>
            <a:r>
              <a:rPr lang="en-GB" dirty="0" err="1"/>
              <a:t>Blanchflower</a:t>
            </a:r>
            <a:r>
              <a:rPr lang="en-GB" dirty="0"/>
              <a:t>, D (2013), ‘How to measure underemployment?’, </a:t>
            </a:r>
            <a:r>
              <a:rPr lang="en-GB" i="1" dirty="0"/>
              <a:t>Peterson Institute for International Economics Working Paper No. 13–7</a:t>
            </a:r>
            <a:r>
              <a:rPr lang="en-GB" dirty="0"/>
              <a:t>.</a:t>
            </a:r>
          </a:p>
          <a:p>
            <a:r>
              <a:rPr lang="en-GB" dirty="0"/>
              <a:t>(e)	Vacancies as a percentage of the workforce, calculated using rolling three-month measures.  Excludes vacancies in agriculture, forestry and fishing.  Figure for 2017 Q2 shows vacancies in the three months to June relative to the size of the labour force in the three months to May.</a:t>
            </a:r>
          </a:p>
          <a:p>
            <a:r>
              <a:rPr lang="en-GB" dirty="0"/>
              <a:t>(f)	Redundancies as a percentage of total LFS employees, calculated using rolling three-month measures.</a:t>
            </a:r>
          </a:p>
          <a:p>
            <a:r>
              <a:rPr lang="en-GB" dirty="0"/>
              <a:t>(g)	Measures for the Bank’s Agents (manufacturing and services), the BCC (non-services and services) and CBI (manufacturing, financial services and business/consumer/professional services) are weighted together using employee job shares from Workforce Jobs.  The BCC data are non seasonally adjusted.  Agents data are last available observation for each quarter.</a:t>
            </a:r>
          </a:p>
          <a:p>
            <a:r>
              <a:rPr lang="en-GB" dirty="0"/>
              <a:t>(h)	The scores are on a scale of -5 to +5, with positive scores indicating greater recruitment difficulties in the most recent three months relative to normal.  Last available observation for each quarter.</a:t>
            </a:r>
          </a:p>
          <a:p>
            <a:r>
              <a:rPr lang="en-GB" dirty="0"/>
              <a:t>(</a:t>
            </a:r>
            <a:r>
              <a:rPr lang="en-GB" dirty="0" err="1"/>
              <a:t>i</a:t>
            </a:r>
            <a:r>
              <a:rPr lang="en-GB" dirty="0"/>
              <a:t>)	Percentage of respondents reporting recruitment difficulties over the past three months.</a:t>
            </a:r>
          </a:p>
          <a:p>
            <a:r>
              <a:rPr lang="en-GB" dirty="0"/>
              <a:t>(j)	Balances of respondents expecting skilled or other labour to limit output/business over the next three months (in the manufacturing sector) or over the next twelve months (in the financial services and </a:t>
            </a:r>
            <a:r>
              <a:rPr lang="en-GB" dirty="0" smtClean="0"/>
              <a:t>business/consumer/professional </a:t>
            </a:r>
            <a:r>
              <a:rPr lang="en-GB" dirty="0"/>
              <a:t>services sectors).</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3" t="2395" r="2698" b="3411"/>
          <a:stretch/>
        </p:blipFill>
        <p:spPr bwMode="auto">
          <a:xfrm>
            <a:off x="1781175" y="1362075"/>
            <a:ext cx="4379502" cy="3086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4846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3.C  </a:t>
            </a:r>
            <a:r>
              <a:rPr lang="en-GB" dirty="0">
                <a:solidFill>
                  <a:schemeClr val="tx1"/>
                </a:solidFill>
              </a:rPr>
              <a:t>Monitoring the MPC’s key judgements</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89" t="1302" r="1771" b="4746"/>
          <a:stretch/>
        </p:blipFill>
        <p:spPr bwMode="auto">
          <a:xfrm>
            <a:off x="263525" y="819150"/>
            <a:ext cx="7956550" cy="5635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9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3.D  </a:t>
            </a:r>
            <a:r>
              <a:rPr lang="en-GB" dirty="0"/>
              <a:t>Most survey indicators of pay growth remain subdued</a:t>
            </a:r>
          </a:p>
          <a:p>
            <a:pPr lvl="2"/>
            <a:r>
              <a:rPr lang="en-GB" dirty="0"/>
              <a:t>Indicators of pay growth</a:t>
            </a:r>
          </a:p>
          <a:p>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Bank of England, BCC, CBI, CBI/PwC, Chartered Institute of Personnel and Development (CIPD), KPMG/REC/IHS </a:t>
            </a:r>
            <a:r>
              <a:rPr lang="en-GB" dirty="0" err="1"/>
              <a:t>Markit</a:t>
            </a:r>
            <a:r>
              <a:rPr lang="en-GB" dirty="0"/>
              <a:t> and Bank calculations</a:t>
            </a:r>
            <a:r>
              <a:rPr lang="en-GB" dirty="0" smtClean="0"/>
              <a:t>.</a:t>
            </a:r>
          </a:p>
          <a:p>
            <a:endParaRPr lang="en-GB" dirty="0"/>
          </a:p>
          <a:p>
            <a:r>
              <a:rPr lang="en-GB" dirty="0"/>
              <a:t>(a)	Measures of expected pay for the year ahead.  Produced by weighting together balances for manufacturing, distributive trades, business/consumer/professional services and financial services using employee job shares.  Data only available since 2008.</a:t>
            </a:r>
          </a:p>
          <a:p>
            <a:r>
              <a:rPr lang="en-GB" dirty="0"/>
              <a:t>(b)	Quarterly averages for manufacturing and services weighted together using employee job shares.  The scores refer to companies’ labour costs over the past three months compared with the same period a year earlier.  Scores of -5 to 5 represent rapidly falling and rapidly rising costs respectively, with zero representing no change.</a:t>
            </a:r>
          </a:p>
          <a:p>
            <a:r>
              <a:rPr lang="en-GB" dirty="0"/>
              <a:t>(c)	Pay increase intentions excluding bonuses over the coming year.  Data only available since 2012.</a:t>
            </a:r>
          </a:p>
          <a:p>
            <a:r>
              <a:rPr lang="en-GB" dirty="0"/>
              <a:t>(d)	Net percentage balance of companies currently facing pressures to raise prices due to pay settlements.  Produced by weighting together survey indices for pay settlements for services and non-services using employee job shares.</a:t>
            </a:r>
          </a:p>
          <a:p>
            <a:r>
              <a:rPr lang="en-GB" dirty="0"/>
              <a:t>(e)	Produced by weighting together survey indices for the pay of permanent and temporary new placements using employee job shares;  quarterly averages.  A reading above </a:t>
            </a:r>
            <a:r>
              <a:rPr lang="en-GB" dirty="0" smtClean="0"/>
              <a:t/>
            </a:r>
            <a:br>
              <a:rPr lang="en-GB" dirty="0" smtClean="0"/>
            </a:br>
            <a:r>
              <a:rPr lang="en-GB" dirty="0" smtClean="0"/>
              <a:t>50 </a:t>
            </a:r>
            <a:r>
              <a:rPr lang="en-GB" dirty="0"/>
              <a:t>indicates growth on the previous month and those below 50 indicate a decrease.</a:t>
            </a: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20" t="3046" b="2792"/>
          <a:stretch/>
        </p:blipFill>
        <p:spPr bwMode="auto">
          <a:xfrm>
            <a:off x="292099" y="1371600"/>
            <a:ext cx="8543939" cy="376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2014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  </a:t>
            </a:r>
            <a:r>
              <a:rPr lang="en-GB" dirty="0"/>
              <a:t>Growth in total hours worked has been robust over the past year</a:t>
            </a:r>
          </a:p>
          <a:p>
            <a:pPr lvl="2"/>
            <a:r>
              <a:rPr lang="en-GB" dirty="0"/>
              <a:t>Contributions to four-quarter growth in total hours worked</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Labour Force Survey and Bank calculations</a:t>
            </a:r>
            <a:r>
              <a:rPr lang="en-GB" dirty="0" smtClean="0"/>
              <a:t>.</a:t>
            </a:r>
          </a:p>
          <a:p>
            <a:endParaRPr lang="en-GB" dirty="0"/>
          </a:p>
          <a:p>
            <a:r>
              <a:rPr lang="en-GB" dirty="0"/>
              <a:t>(a)	Diamond and light bars are Bank staff’s projections for 2017 Q2, based on data to May.</a:t>
            </a:r>
          </a:p>
        </p:txBody>
      </p:sp>
      <p:pic>
        <p:nvPicPr>
          <p:cNvPr id="1026" name="Picture 2" descr="S:\Current publications\IR August 2017\Section 3\Powerpoint_PNGs\Chart 3_1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30963"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335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3.2  </a:t>
            </a:r>
            <a:r>
              <a:rPr lang="en-GB" dirty="0"/>
              <a:t>Unemployment is expected to have fallen slightly further in 2017 Q2</a:t>
            </a:r>
          </a:p>
          <a:p>
            <a:pPr lvl="2"/>
            <a:r>
              <a:rPr lang="en-GB" dirty="0"/>
              <a:t>Unemployment rate and Bank staff’s near-term projection</a:t>
            </a:r>
            <a:r>
              <a:rPr lang="en-GB" baseline="30000" dirty="0"/>
              <a:t>(a)</a:t>
            </a:r>
            <a:endParaRPr lang="en-GB" dirty="0"/>
          </a:p>
          <a:p>
            <a:endParaRPr lang="en-GB" dirty="0"/>
          </a:p>
        </p:txBody>
      </p:sp>
      <p:sp>
        <p:nvSpPr>
          <p:cNvPr id="5" name="Text Placeholder 4"/>
          <p:cNvSpPr>
            <a:spLocks noGrp="1"/>
          </p:cNvSpPr>
          <p:nvPr>
            <p:ph type="body" sz="quarter" idx="16"/>
          </p:nvPr>
        </p:nvSpPr>
        <p:spPr/>
        <p:txBody>
          <a:bodyPr/>
          <a:lstStyle/>
          <a:p>
            <a:r>
              <a:rPr lang="en-GB" dirty="0" smtClean="0"/>
              <a:t>(</a:t>
            </a:r>
            <a:r>
              <a:rPr lang="en-GB" dirty="0"/>
              <a:t>a)	The beige diamonds show Bank staff’s central projections for the headline unemployment rate for the three months to March, April, May and June 2017, at the time of the May </a:t>
            </a:r>
            <a:r>
              <a:rPr lang="en-GB" i="1" dirty="0"/>
              <a:t>Report</a:t>
            </a:r>
            <a:r>
              <a:rPr lang="en-GB" dirty="0"/>
              <a:t>.  The red diamonds show the current staff projections for the headline unemployment rate for the three months to June, July, August and September 2017.  The bands on either side of the diamonds show uncertainty around those projections based on one root mean squared error of past Bank staff forecasts for the three-month headline unemployment rate</a:t>
            </a:r>
            <a:r>
              <a:rPr lang="en-GB" dirty="0" smtClean="0"/>
              <a:t>.</a:t>
            </a:r>
            <a:endParaRPr lang="en-GB" dirty="0"/>
          </a:p>
        </p:txBody>
      </p:sp>
      <p:pic>
        <p:nvPicPr>
          <p:cNvPr id="2050" name="Picture 2" descr="S:\Current publications\IR August 2017\Section 3\Powerpoint_PNGs\Chart 3_2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91251"/>
            <a:ext cx="5458369"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3122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3.3  </a:t>
            </a:r>
            <a:r>
              <a:rPr lang="en-GB" dirty="0"/>
              <a:t>Wage growth has remained subdued as the unemployment rate has fallen</a:t>
            </a:r>
          </a:p>
          <a:p>
            <a:pPr lvl="2"/>
            <a:r>
              <a:rPr lang="en-GB" dirty="0"/>
              <a:t>Wage Phillips curve:  wage growth and unemployment</a:t>
            </a:r>
          </a:p>
        </p:txBody>
      </p:sp>
      <p:sp>
        <p:nvSpPr>
          <p:cNvPr id="5" name="Text Placeholder 4"/>
          <p:cNvSpPr>
            <a:spLocks noGrp="1"/>
          </p:cNvSpPr>
          <p:nvPr>
            <p:ph type="body" sz="quarter" idx="16"/>
          </p:nvPr>
        </p:nvSpPr>
        <p:spPr/>
        <p:txBody>
          <a:bodyPr/>
          <a:lstStyle/>
          <a:p>
            <a:r>
              <a:rPr lang="en-GB" dirty="0" smtClean="0"/>
              <a:t>(</a:t>
            </a:r>
            <a:r>
              <a:rPr lang="en-GB" dirty="0"/>
              <a:t>a)	Whole-economy average weekly earnings (AWE) total pay excluding bonuses and arrears of pay.  Percentage changes on a year earlier.</a:t>
            </a:r>
          </a:p>
          <a:p>
            <a:r>
              <a:rPr lang="en-GB" dirty="0"/>
              <a:t>(b)	Diamond for 2017 Q2 shows Bank staff’s projection, based on data to May.</a:t>
            </a:r>
          </a:p>
        </p:txBody>
      </p:sp>
      <p:pic>
        <p:nvPicPr>
          <p:cNvPr id="3074" name="Picture 2" descr="S:\Current publications\IR August 2017\Section 3\Powerpoint_PNGs\Chart 3_3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24257" cy="4693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93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3.4  </a:t>
            </a:r>
            <a:r>
              <a:rPr lang="en-GB" dirty="0" smtClean="0"/>
              <a:t>Wage growth is expected to have remained subdued in 2017 Q2</a:t>
            </a:r>
          </a:p>
          <a:p>
            <a:pPr lvl="2"/>
            <a:r>
              <a:rPr lang="en-GB" dirty="0" smtClean="0"/>
              <a:t>Average </a:t>
            </a:r>
            <a:r>
              <a:rPr lang="en-GB" dirty="0"/>
              <a:t>weekly earnings:  total and regular pay</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a:t>
            </a:r>
            <a:r>
              <a:rPr lang="en-GB" dirty="0"/>
              <a:t>a)	Diamonds show Bank staff’s projections for 2017 Q2, based on data to May.</a:t>
            </a:r>
          </a:p>
          <a:p>
            <a:r>
              <a:rPr lang="en-GB" dirty="0"/>
              <a:t>(b)	Whole-economy total pay excluding bonuses and arrears of pay. </a:t>
            </a:r>
          </a:p>
        </p:txBody>
      </p:sp>
      <p:pic>
        <p:nvPicPr>
          <p:cNvPr id="4098" name="Picture 2" descr="S:\Current publications\IR August 2017\Section 3\Powerpoint_PNGs\Chart 3_4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30963"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289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3.5  </a:t>
            </a:r>
            <a:r>
              <a:rPr lang="en-GB" dirty="0"/>
              <a:t>Employment intentions point to stable growth</a:t>
            </a:r>
          </a:p>
          <a:p>
            <a:pPr lvl="2"/>
            <a:r>
              <a:rPr lang="en-GB" dirty="0"/>
              <a:t>Survey indicators of employment intentions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BCC, CBI, CBI/PwC, KPMG/REC/IHS </a:t>
            </a:r>
            <a:r>
              <a:rPr lang="en-GB" dirty="0" err="1"/>
              <a:t>Markit</a:t>
            </a:r>
            <a:r>
              <a:rPr lang="en-GB" dirty="0"/>
              <a:t>, ONS and Bank calculations</a:t>
            </a:r>
            <a:r>
              <a:rPr lang="en-GB" dirty="0" smtClean="0"/>
              <a:t>.</a:t>
            </a:r>
          </a:p>
          <a:p>
            <a:endParaRPr lang="en-GB" dirty="0"/>
          </a:p>
          <a:p>
            <a:r>
              <a:rPr lang="en-GB" dirty="0"/>
              <a:t>(a)	Measures for the Bank’s Agents (manufacturing and services), the BCC (non-services and services) and CBI (manufacturing, financial services, business/consumer/professional services and distributive trades) are weighted together using employee job shares from Workforce Jobs.  The REC data cover the whole economy.  The BCC data are non seasonally adjusted.</a:t>
            </a:r>
          </a:p>
          <a:p>
            <a:r>
              <a:rPr lang="en-GB" dirty="0"/>
              <a:t>(b)	Net percentage balance of companies expecting their workforce to increase over the next three months.</a:t>
            </a:r>
          </a:p>
          <a:p>
            <a:r>
              <a:rPr lang="en-GB" dirty="0"/>
              <a:t>(c)	Last available observation for each quarter.  The scores refer to companies’ employment intentions over the next six months.</a:t>
            </a:r>
          </a:p>
          <a:p>
            <a:r>
              <a:rPr lang="en-GB" dirty="0"/>
              <a:t>(d)	Quarterly average.  Recruitment agencies’ reports on the demand for staff placements compared with the previous month.</a:t>
            </a:r>
          </a:p>
        </p:txBody>
      </p:sp>
      <p:pic>
        <p:nvPicPr>
          <p:cNvPr id="5122" name="Picture 2" descr="S:\Current publications\IR August 2017\Section 3\Powerpoint_PNGs\Chart 3_5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6" y="1114426"/>
            <a:ext cx="4953000" cy="4271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634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3.6  </a:t>
            </a:r>
            <a:r>
              <a:rPr lang="en-GB" dirty="0"/>
              <a:t>Average hours worked are expected to have been broadly stable in 2017 Q2</a:t>
            </a:r>
          </a:p>
          <a:p>
            <a:pPr lvl="2"/>
            <a:r>
              <a:rPr lang="en-GB" dirty="0"/>
              <a:t>Average weekly hours worked:  actual and usual</a:t>
            </a:r>
          </a:p>
        </p:txBody>
      </p:sp>
      <p:sp>
        <p:nvSpPr>
          <p:cNvPr id="5" name="Text Placeholder 4"/>
          <p:cNvSpPr>
            <a:spLocks noGrp="1"/>
          </p:cNvSpPr>
          <p:nvPr>
            <p:ph type="body" sz="quarter" idx="16"/>
          </p:nvPr>
        </p:nvSpPr>
        <p:spPr/>
        <p:txBody>
          <a:bodyPr/>
          <a:lstStyle/>
          <a:p>
            <a:r>
              <a:rPr lang="en-GB" dirty="0" smtClean="0"/>
              <a:t>Sources</a:t>
            </a:r>
            <a:r>
              <a:rPr lang="en-GB" dirty="0"/>
              <a:t>:  Labour Force Survey and Bank calculations</a:t>
            </a:r>
            <a:r>
              <a:rPr lang="en-GB" dirty="0" smtClean="0"/>
              <a:t>.</a:t>
            </a:r>
          </a:p>
          <a:p>
            <a:endParaRPr lang="en-GB" dirty="0"/>
          </a:p>
          <a:p>
            <a:r>
              <a:rPr lang="en-GB" dirty="0"/>
              <a:t>(a)	Usual hours exclude leave taken and other temporary variations in hours.  Data are up to 2017 Q1.</a:t>
            </a:r>
          </a:p>
          <a:p>
            <a:r>
              <a:rPr lang="en-GB" dirty="0"/>
              <a:t>(b)	Diamond shows Bank staff’s projection for 2017 Q2, based on data to May.</a:t>
            </a:r>
          </a:p>
        </p:txBody>
      </p:sp>
      <p:pic>
        <p:nvPicPr>
          <p:cNvPr id="6146" name="Picture 2" descr="S:\Current publications\IR August 2017\Section 3\Powerpoint_PNGs\Chart 3_6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2201"/>
            <a:ext cx="593446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327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3.7  </a:t>
            </a:r>
            <a:r>
              <a:rPr lang="en-GB" dirty="0"/>
              <a:t>Involuntary part-time work remains elevated</a:t>
            </a:r>
          </a:p>
          <a:p>
            <a:pPr lvl="2"/>
            <a:r>
              <a:rPr lang="en-GB" dirty="0"/>
              <a:t>People working part-time, as a proportion of total employment</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Labour Force Survey and Bank calculations</a:t>
            </a:r>
            <a:r>
              <a:rPr lang="en-GB" dirty="0" smtClean="0"/>
              <a:t>.</a:t>
            </a:r>
          </a:p>
          <a:p>
            <a:endParaRPr lang="en-GB" dirty="0"/>
          </a:p>
          <a:p>
            <a:r>
              <a:rPr lang="en-GB" dirty="0"/>
              <a:t>(a)	Percentage of LFS total employment.  Rolling three-month measures.</a:t>
            </a:r>
          </a:p>
          <a:p>
            <a:r>
              <a:rPr lang="en-GB" dirty="0"/>
              <a:t>(b)	As reported to the LFS.</a:t>
            </a:r>
          </a:p>
        </p:txBody>
      </p:sp>
      <p:pic>
        <p:nvPicPr>
          <p:cNvPr id="7170" name="Picture 2" descr="S:\Current publications\IR August 2017\Section 3\Powerpoint_PNGs\Chart 3_7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840589"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574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3.8  </a:t>
            </a:r>
            <a:r>
              <a:rPr lang="en-GB" dirty="0"/>
              <a:t>The participation rate has been broadly stable in recent quarters</a:t>
            </a:r>
          </a:p>
          <a:p>
            <a:pPr lvl="2"/>
            <a:r>
              <a:rPr lang="en-GB" dirty="0"/>
              <a:t>Labour force participation rate</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Labour Force Survey and Bank calculations</a:t>
            </a:r>
            <a:r>
              <a:rPr lang="en-GB" dirty="0" smtClean="0"/>
              <a:t>.</a:t>
            </a:r>
          </a:p>
          <a:p>
            <a:endParaRPr lang="en-GB" dirty="0"/>
          </a:p>
          <a:p>
            <a:r>
              <a:rPr lang="en-GB" dirty="0"/>
              <a:t>(a)	Percentage of 16+ population.  The diamond shows Bank staff’s projection for 2017 Q2, based on data to May.</a:t>
            </a:r>
          </a:p>
        </p:txBody>
      </p:sp>
      <p:pic>
        <p:nvPicPr>
          <p:cNvPr id="8194" name="Picture 2" descr="S:\Current publications\IR August 2017\Section 3\Powerpoint_PNGs\Chart 3_8 IR Aug 20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81726"/>
            <a:ext cx="5545542"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129809"/>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2017-08-02T23:00:00+00:00</PublishDate>
    <PublishingExpirationDate xmlns="http://schemas.microsoft.com/sharepoint/v3" xsi:nil="true"/>
    <IncludeContentsInIndex xmlns="http://schemas.microsoft.com/sharepoint/v3">true</IncludeContentsInIndex>
    <PublishingStartDate xmlns="http://schemas.microsoft.com/sharepoint/v3">2017-08-03T11:00:00+00:00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E898CFDF-8100-4C81-B450-D0CED6556617}"/>
</file>

<file path=docProps/app.xml><?xml version="1.0" encoding="utf-8"?>
<Properties xmlns="http://schemas.openxmlformats.org/officeDocument/2006/extended-properties" xmlns:vt="http://schemas.openxmlformats.org/officeDocument/2006/docPropsVTypes">
  <Template>IR POWERPOINT TEMPLATE</Template>
  <TotalTime>100</TotalTime>
  <Words>415</Words>
  <Application>Microsoft Office PowerPoint</Application>
  <PresentationFormat>On-screen Show (4:3)</PresentationFormat>
  <Paragraphs>83</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IR POWERPOINT TEMPLATE</vt:lpstr>
      <vt:lpstr>Inflation Report August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 Supply and the labour market</dc:title>
  <dc:subject>Section 3: Supply and the labour market</dc:subject>
  <dc:creator>Bank of England</dc:creator>
  <cp:keywords/>
  <dc:description/>
  <cp:lastModifiedBy>Clarke, Karen</cp:lastModifiedBy>
  <cp:revision>22</cp:revision>
  <cp:lastPrinted>2017-08-02T12:20:48Z</cp:lastPrinted>
  <dcterms:created xsi:type="dcterms:W3CDTF">2017-08-02T10:09:26Z</dcterms:created>
  <dcterms:modified xsi:type="dcterms:W3CDTF">2017-08-02T12:23:10Z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